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59" r:id="rId3"/>
    <p:sldId id="358" r:id="rId4"/>
    <p:sldId id="361" r:id="rId5"/>
    <p:sldId id="364" r:id="rId6"/>
    <p:sldId id="36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4" autoAdjust="0"/>
    <p:restoredTop sz="94660"/>
  </p:normalViewPr>
  <p:slideViewPr>
    <p:cSldViewPr>
      <p:cViewPr varScale="1">
        <p:scale>
          <a:sx n="52" d="100"/>
          <a:sy n="52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987C6D-EBC5-4E94-8F54-BFAA19BBF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25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E7555F-35A5-4829-B506-A4C2F0D4A8D8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E4952E-7940-4E80-B055-E7FA7D35126D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43446-52AF-4DA0-AA9F-DB4D3E485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6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050AD-C5F7-4572-B34F-7E5EEA89C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0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DBC09-C43C-4516-BC51-0B2C8E1F9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96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80091-2980-4E69-AC13-4CBEAD4E8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6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22E77-A931-420C-9C47-0C5160A3D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7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C81B-11C7-49A8-879B-539CA5D1F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0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212F7-1E85-43F4-A9DB-847251A45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9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E7820-C13E-4A9F-AD9D-33FDCD01F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2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01C85-5811-4B17-850E-5DC1CD17A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8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08233-242E-459B-AEFE-A57FE73B7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4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D7C8-DC44-4BD3-A02C-A8D46495E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1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AED69-D25B-455B-8EC8-E04E66CEA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0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 b="-30032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93BC8B-E629-47E4-AC65-61D1D3DF4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rgbClr val="008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accent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2000250"/>
          </a:xfrm>
        </p:spPr>
        <p:txBody>
          <a:bodyPr/>
          <a:lstStyle/>
          <a:p>
            <a:pPr eaLnBrk="1" hangingPunct="1"/>
            <a:r>
              <a:rPr lang="en-US" dirty="0" smtClean="0"/>
              <a:t>FISH 521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Further proceedings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Peer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assignments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552238"/>
              </p:ext>
            </p:extLst>
          </p:nvPr>
        </p:nvGraphicFramePr>
        <p:xfrm>
          <a:off x="1219200" y="2514600"/>
          <a:ext cx="653415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050"/>
                <a:gridCol w="2178050"/>
                <a:gridCol w="21780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Panel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Reviewed by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Decisions by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38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Deadlines (midnight)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7924800" cy="4525963"/>
          </a:xfrm>
        </p:spPr>
        <p:txBody>
          <a:bodyPr/>
          <a:lstStyle/>
          <a:p>
            <a:r>
              <a:rPr lang="en-US" sz="2400" dirty="0" smtClean="0"/>
              <a:t>Submit to reviews Final Proposal boards</a:t>
            </a:r>
          </a:p>
          <a:p>
            <a:pPr lvl="1"/>
            <a:r>
              <a:rPr lang="en-US" sz="1800" dirty="0" smtClean="0"/>
              <a:t>Access has been changed to reviewers after deadline</a:t>
            </a:r>
          </a:p>
          <a:p>
            <a:r>
              <a:rPr lang="en-US" sz="2400" dirty="0" smtClean="0"/>
              <a:t>Reviews</a:t>
            </a:r>
          </a:p>
          <a:p>
            <a:pPr lvl="1"/>
            <a:r>
              <a:rPr lang="en-US" sz="1800" dirty="0" smtClean="0"/>
              <a:t>Provide comments on ALL proposals</a:t>
            </a:r>
          </a:p>
          <a:p>
            <a:pPr lvl="1"/>
            <a:r>
              <a:rPr lang="en-US" sz="1800" dirty="0" smtClean="0"/>
              <a:t>Do not edit</a:t>
            </a:r>
          </a:p>
          <a:p>
            <a:pPr lvl="1"/>
            <a:r>
              <a:rPr lang="en-US" sz="1800" dirty="0" smtClean="0"/>
              <a:t>Do not discuss</a:t>
            </a:r>
          </a:p>
          <a:p>
            <a:pPr lvl="1"/>
            <a:r>
              <a:rPr lang="en-US" sz="1800" dirty="0" smtClean="0"/>
              <a:t>Provide comments on Review Template.docx</a:t>
            </a:r>
          </a:p>
          <a:p>
            <a:pPr lvl="1"/>
            <a:r>
              <a:rPr lang="en-US" sz="1800" dirty="0" smtClean="0"/>
              <a:t>Deadline: </a:t>
            </a:r>
            <a:r>
              <a:rPr lang="en-US" sz="1800" dirty="0" smtClean="0">
                <a:solidFill>
                  <a:srgbClr val="FF0000"/>
                </a:solidFill>
              </a:rPr>
              <a:t>Wed, March 5, midnight</a:t>
            </a:r>
          </a:p>
          <a:p>
            <a:r>
              <a:rPr lang="en-US" sz="2400" dirty="0" smtClean="0"/>
              <a:t>Decision Panels</a:t>
            </a:r>
          </a:p>
          <a:p>
            <a:pPr lvl="1"/>
            <a:r>
              <a:rPr lang="en-US" sz="1800" dirty="0" smtClean="0"/>
              <a:t>Use Proposal Ratings.rtf to rank proposal</a:t>
            </a:r>
          </a:p>
          <a:p>
            <a:pPr lvl="1"/>
            <a:r>
              <a:rPr lang="en-US" sz="1800" dirty="0" smtClean="0"/>
              <a:t>Read proposals and reviews before class</a:t>
            </a:r>
          </a:p>
          <a:p>
            <a:pPr lvl="1"/>
            <a:r>
              <a:rPr lang="en-US" sz="1800" dirty="0" smtClean="0"/>
              <a:t>Discuss and make decisions during class</a:t>
            </a:r>
          </a:p>
          <a:p>
            <a:pPr lvl="1"/>
            <a:r>
              <a:rPr lang="en-US" sz="1800" dirty="0" smtClean="0"/>
              <a:t>Provide summary for authors</a:t>
            </a:r>
          </a:p>
          <a:p>
            <a:pPr lvl="1"/>
            <a:r>
              <a:rPr lang="en-US" sz="1800" dirty="0" smtClean="0"/>
              <a:t>60% funding</a:t>
            </a:r>
          </a:p>
          <a:p>
            <a:pPr lvl="2"/>
            <a:r>
              <a:rPr lang="en-US" sz="1800" dirty="0" smtClean="0"/>
              <a:t>Fund, partially fund, do not fund</a:t>
            </a:r>
          </a:p>
        </p:txBody>
      </p:sp>
    </p:spTree>
    <p:extLst>
      <p:ext uri="{BB962C8B-B14F-4D97-AF65-F5344CB8AC3E}">
        <p14:creationId xmlns:p14="http://schemas.microsoft.com/office/powerpoint/2010/main" val="253513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Review Guidelines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676400"/>
            <a:ext cx="5105400" cy="45259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Reviews are confidential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Do not discuss with peers or authors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800" dirty="0" smtClean="0"/>
              <a:t>Even within panel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Be constructive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Point </a:t>
            </a:r>
            <a:r>
              <a:rPr lang="en-US" sz="2000" dirty="0"/>
              <a:t>out </a:t>
            </a:r>
            <a:r>
              <a:rPr lang="en-US" sz="2000" dirty="0" smtClean="0"/>
              <a:t>strengths </a:t>
            </a:r>
            <a:r>
              <a:rPr lang="en-US" sz="2000" dirty="0"/>
              <a:t>as well as </a:t>
            </a:r>
            <a:r>
              <a:rPr lang="en-US" sz="2000" dirty="0" smtClean="0"/>
              <a:t>weaknesses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Start with general comments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Brief description of content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Reviews typically anonymous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Not here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105400" y="1752600"/>
            <a:ext cx="4038600" cy="4525963"/>
          </a:xfrm>
        </p:spPr>
        <p:txBody>
          <a:bodyPr/>
          <a:lstStyle/>
          <a:p>
            <a:r>
              <a:rPr lang="en-US" sz="2400" dirty="0" smtClean="0"/>
              <a:t>Review Template</a:t>
            </a:r>
          </a:p>
          <a:p>
            <a:pPr lvl="1"/>
            <a:r>
              <a:rPr lang="en-US" sz="2000" dirty="0" smtClean="0"/>
              <a:t>Title </a:t>
            </a:r>
            <a:endParaRPr lang="en-US" sz="2000" dirty="0"/>
          </a:p>
          <a:p>
            <a:pPr lvl="1"/>
            <a:r>
              <a:rPr lang="en-US" sz="2000" dirty="0"/>
              <a:t>Applicant</a:t>
            </a:r>
          </a:p>
          <a:p>
            <a:pPr lvl="1"/>
            <a:r>
              <a:rPr lang="en-US" sz="2000" dirty="0" smtClean="0"/>
              <a:t>Summary</a:t>
            </a:r>
          </a:p>
          <a:p>
            <a:pPr lvl="1"/>
            <a:r>
              <a:rPr lang="en-US" sz="2000" dirty="0" smtClean="0"/>
              <a:t>Intellectual </a:t>
            </a:r>
            <a:r>
              <a:rPr lang="en-US" sz="2000" dirty="0"/>
              <a:t>Merit</a:t>
            </a:r>
          </a:p>
          <a:p>
            <a:pPr lvl="1"/>
            <a:r>
              <a:rPr lang="en-US" sz="2000" dirty="0"/>
              <a:t>Broader Impact</a:t>
            </a:r>
          </a:p>
          <a:p>
            <a:pPr lvl="1"/>
            <a:r>
              <a:rPr lang="en-US" sz="2000" dirty="0"/>
              <a:t>Summary Statement</a:t>
            </a:r>
          </a:p>
          <a:p>
            <a:pPr lvl="1"/>
            <a:r>
              <a:rPr lang="en-US" sz="2000" dirty="0"/>
              <a:t>Rating</a:t>
            </a:r>
          </a:p>
          <a:p>
            <a:pPr lvl="2"/>
            <a:r>
              <a:rPr lang="en-US" sz="1800" dirty="0"/>
              <a:t>Excellent, very good, good, fair, poor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760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dirty="0"/>
              <a:t>NSF Merit Review </a:t>
            </a:r>
            <a:r>
              <a:rPr lang="en-US" dirty="0" smtClean="0"/>
              <a:t>Criteria</a:t>
            </a:r>
            <a:br>
              <a:rPr lang="en-US" dirty="0" smtClean="0"/>
            </a:br>
            <a:r>
              <a:rPr lang="en-US" dirty="0" smtClean="0"/>
              <a:t>Intellectual </a:t>
            </a:r>
            <a:r>
              <a:rPr lang="en-US" dirty="0"/>
              <a:t>M</a:t>
            </a:r>
            <a:r>
              <a:rPr lang="en-US" dirty="0" smtClean="0"/>
              <a:t>erit and Broader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lvl="0"/>
            <a:r>
              <a:rPr lang="en-US" sz="1800" dirty="0"/>
              <a:t>What is the potential for the proposed activity to:</a:t>
            </a:r>
          </a:p>
          <a:p>
            <a:pPr lvl="1"/>
            <a:r>
              <a:rPr lang="en-US" sz="1600" dirty="0"/>
              <a:t>advance knowledge and understanding within its own field or across different fields (Intellectual Merit); and</a:t>
            </a:r>
          </a:p>
          <a:p>
            <a:pPr lvl="1"/>
            <a:r>
              <a:rPr lang="en-US" sz="1600" dirty="0"/>
              <a:t>benefit society or advance desired societal outcomes (Broader Impacts)?</a:t>
            </a:r>
          </a:p>
          <a:p>
            <a:pPr lvl="0"/>
            <a:r>
              <a:rPr lang="en-US" sz="1800" dirty="0"/>
              <a:t>To what extent do the proposed activities suggest and explore creative, original, or potentially transformative concepts?</a:t>
            </a:r>
          </a:p>
          <a:p>
            <a:pPr lvl="0"/>
            <a:r>
              <a:rPr lang="en-US" sz="1800" dirty="0"/>
              <a:t>Is the plan for carrying out the proposed activities well-reasoned, well-organized, and based on a sound rationale? Does the plan incorporate a mechanism to assess success?</a:t>
            </a:r>
          </a:p>
          <a:p>
            <a:pPr lvl="0"/>
            <a:r>
              <a:rPr lang="en-US" sz="1800" dirty="0"/>
              <a:t>How well qualified is the individual, team, or institution to conduct the proposed activities?</a:t>
            </a:r>
          </a:p>
          <a:p>
            <a:pPr lvl="0"/>
            <a:r>
              <a:rPr lang="en-US" sz="1800" dirty="0"/>
              <a:t>Are there adequate resources available to the PI (either at the home institution or through collaborations) to carry out the proposed activities</a:t>
            </a:r>
            <a:r>
              <a:rPr lang="en-US" sz="1800" dirty="0" smtClean="0"/>
              <a:t>?</a:t>
            </a:r>
          </a:p>
          <a:p>
            <a:pPr lvl="0"/>
            <a:r>
              <a:rPr lang="en-US" sz="1800" dirty="0" smtClean="0"/>
              <a:t>CONSIDER ALL FOR </a:t>
            </a:r>
            <a:r>
              <a:rPr lang="en-US" sz="1800" u="sng" dirty="0" smtClean="0"/>
              <a:t>BOTH</a:t>
            </a:r>
            <a:r>
              <a:rPr lang="en-US" sz="1800" dirty="0" smtClean="0"/>
              <a:t> CRITERIA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0677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63747"/>
              </p:ext>
            </p:extLst>
          </p:nvPr>
        </p:nvGraphicFramePr>
        <p:xfrm>
          <a:off x="1752600" y="1219200"/>
          <a:ext cx="5029200" cy="5562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Final due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Sun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Tu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Reviews due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Decisions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1235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5641</TotalTime>
  <Words>335</Words>
  <Application>Microsoft Office PowerPoint</Application>
  <PresentationFormat>On-screen Show (4:3)</PresentationFormat>
  <Paragraphs>97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FISH 521  Further proceedings  Peer review</vt:lpstr>
      <vt:lpstr>Panel assignments</vt:lpstr>
      <vt:lpstr>Deadlines (midnight)</vt:lpstr>
      <vt:lpstr>General Review Guidelines</vt:lpstr>
      <vt:lpstr>NSF Merit Review Criteria Intellectual Merit and Broader Impact</vt:lpstr>
      <vt:lpstr>Timing</vt:lpstr>
    </vt:vector>
  </TitlesOfParts>
  <Company>SAFS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Lorenz Hauser</dc:creator>
  <cp:lastModifiedBy>Lorenz Hauser</cp:lastModifiedBy>
  <cp:revision>213</cp:revision>
  <dcterms:created xsi:type="dcterms:W3CDTF">2008-01-06T19:47:24Z</dcterms:created>
  <dcterms:modified xsi:type="dcterms:W3CDTF">2015-02-23T21:23:01Z</dcterms:modified>
</cp:coreProperties>
</file>